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9" r:id="rId5"/>
    <p:sldId id="267" r:id="rId6"/>
    <p:sldId id="268" r:id="rId7"/>
    <p:sldId id="270" r:id="rId8"/>
    <p:sldId id="259" r:id="rId9"/>
    <p:sldId id="271" r:id="rId10"/>
    <p:sldId id="272" r:id="rId11"/>
    <p:sldId id="275" r:id="rId12"/>
    <p:sldId id="274" r:id="rId13"/>
    <p:sldId id="276" r:id="rId14"/>
    <p:sldId id="277" r:id="rId15"/>
    <p:sldId id="278" r:id="rId16"/>
    <p:sldId id="281" r:id="rId17"/>
    <p:sldId id="282" r:id="rId18"/>
    <p:sldId id="283" r:id="rId19"/>
    <p:sldId id="279" r:id="rId20"/>
    <p:sldId id="280" r:id="rId21"/>
    <p:sldId id="28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2E641-484F-41F8-89C8-9C046620A4D8}" type="datetimeFigureOut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A4D71-908E-4DC5-AF78-DA1CCDACBE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75837-0E7B-40B0-8491-1BC8FEC0F268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360B-D1AD-4C36-922E-4E643D4ACD56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3A3EB-C667-432A-8A90-546572E10732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>
            <a:lvl1pPr>
              <a:defRPr baseline="0">
                <a:latin typeface="Times New Roman" pitchFamily="18" charset="0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>
            <a:lvl1pPr>
              <a:defRPr baseline="0">
                <a:latin typeface="Times New Roman" pitchFamily="18" charset="0"/>
                <a:ea typeface="微软雅黑" pitchFamily="34" charset="-122"/>
              </a:defRPr>
            </a:lvl1pPr>
            <a:lvl2pPr>
              <a:defRPr baseline="0">
                <a:latin typeface="Times New Roman" pitchFamily="18" charset="0"/>
                <a:ea typeface="微软雅黑" pitchFamily="34" charset="-122"/>
              </a:defRPr>
            </a:lvl2pPr>
            <a:lvl3pPr>
              <a:defRPr baseline="0">
                <a:latin typeface="Times New Roman" pitchFamily="18" charset="0"/>
                <a:ea typeface="微软雅黑" pitchFamily="34" charset="-122"/>
              </a:defRPr>
            </a:lvl3pPr>
            <a:lvl4pPr>
              <a:defRPr baseline="0">
                <a:latin typeface="Times New Roman" pitchFamily="18" charset="0"/>
                <a:ea typeface="微软雅黑" pitchFamily="34" charset="-122"/>
              </a:defRPr>
            </a:lvl4pPr>
            <a:lvl5pPr>
              <a:defRPr baseline="0">
                <a:latin typeface="Times New Roman" pitchFamily="18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6DD31-1939-4A89-8BB5-CFEAB5541EA9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95536" y="1124744"/>
            <a:ext cx="8352928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45AF6-FF6D-48E4-BCE6-5DA1F59D64DD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7C72F-200E-47C9-B7AD-70FE73DE6056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F7EDA-6BCA-457C-BB1D-7FDD2E6342D7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A760-E4A8-4F13-9B16-01017B15067E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6B27-8CC0-4F52-80F5-7DC91DB9901D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6E6E-9003-4ED2-9867-03EA1965B0DE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788F-EB88-44B6-A492-998BDCE3B926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2D8A8-0339-4FBA-99B0-B659A5654B39}" type="datetime1">
              <a:rPr lang="zh-CN" altLang="en-US" smtClean="0"/>
              <a:pPr/>
              <a:t>2013/3/8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itchFamily="34" charset="-122"/>
              </a:rPr>
              <a:t>FIR</a:t>
            </a:r>
            <a:r>
              <a:rPr lang="zh-CN" altLang="en-US" dirty="0" smtClean="0"/>
              <a:t>单元参考设计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杜伟韬 </a:t>
            </a:r>
            <a:r>
              <a:rPr lang="en-US" altLang="zh-CN" dirty="0" smtClean="0"/>
              <a:t>duweitao@cuc.edu.cn</a:t>
            </a:r>
          </a:p>
          <a:p>
            <a:r>
              <a:rPr lang="zh-CN" altLang="en-US" dirty="0" smtClean="0"/>
              <a:t>广播电视数字化工程中心</a:t>
            </a:r>
            <a:endParaRPr lang="en-US" altLang="zh-CN" dirty="0" smtClean="0"/>
          </a:p>
          <a:p>
            <a:r>
              <a:rPr lang="zh-CN" altLang="en-US" dirty="0" smtClean="0"/>
              <a:t>中国传媒大学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数据</a:t>
            </a:r>
            <a:r>
              <a:rPr lang="en-US" altLang="zh-CN" sz="3600" dirty="0" smtClean="0"/>
              <a:t>RAM</a:t>
            </a:r>
            <a:r>
              <a:rPr lang="zh-CN" altLang="en-US" sz="3600" dirty="0" smtClean="0"/>
              <a:t>读写地址举例</a:t>
            </a:r>
            <a:endParaRPr lang="en-US" altLang="zh-CN" sz="36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/>
          </a:bodyPr>
          <a:lstStyle/>
          <a:p>
            <a:r>
              <a:rPr lang="zh-CN" altLang="en-US" sz="2000" dirty="0" smtClean="0"/>
              <a:t>设有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个抽头系数</a:t>
            </a:r>
            <a:endParaRPr lang="en-US" altLang="zh-CN" sz="2000" dirty="0" smtClean="0"/>
          </a:p>
          <a:p>
            <a:r>
              <a:rPr lang="zh-CN" altLang="en-US" sz="2000" dirty="0" smtClean="0"/>
              <a:t>需保存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个历史数据</a:t>
            </a:r>
            <a:endParaRPr lang="en-US" altLang="zh-CN" sz="2000" dirty="0" smtClean="0"/>
          </a:p>
          <a:p>
            <a:r>
              <a:rPr lang="zh-CN" altLang="en-US" sz="2000" dirty="0" smtClean="0"/>
              <a:t>每次滤波计算，系数的读取顺序固定为 </a:t>
            </a:r>
            <a:r>
              <a:rPr lang="en-US" altLang="zh-CN" sz="2000" i="1" dirty="0" smtClean="0"/>
              <a:t>c(2), c(1), c(0)</a:t>
            </a:r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711200" y="2492375"/>
          <a:ext cx="6853238" cy="4025900"/>
        </p:xfrm>
        <a:graphic>
          <a:graphicData uri="http://schemas.openxmlformats.org/presentationml/2006/ole">
            <p:oleObj spid="_x0000_s39938" name="SmartDraw" r:id="rId3" imgW="4759200" imgH="2797920" progId="SmartDraw.2">
              <p:embed/>
            </p:oleObj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算法设计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定点策略</a:t>
            </a:r>
            <a:endParaRPr lang="en-US" altLang="zh-CN" sz="36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字长参数的依赖关系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D/M/O </a:t>
            </a:r>
            <a:r>
              <a:rPr lang="zh-CN" altLang="en-US" sz="2000" dirty="0" smtClean="0"/>
              <a:t>由用户设定。</a:t>
            </a:r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58800" y="2317750"/>
          <a:ext cx="7880350" cy="3962400"/>
        </p:xfrm>
        <a:graphic>
          <a:graphicData uri="http://schemas.openxmlformats.org/presentationml/2006/ole">
            <p:oleObj spid="_x0000_s43010" name="SmartDraw" r:id="rId3" imgW="5339880" imgH="2688120" progId="SmartDraw.2">
              <p:embed/>
            </p:oleObj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3675335" y="1700808"/>
          <a:ext cx="4503668" cy="432048"/>
        </p:xfrm>
        <a:graphic>
          <a:graphicData uri="http://schemas.openxmlformats.org/presentationml/2006/ole">
            <p:oleObj spid="_x0000_s43011" name="Equation" r:id="rId4" imgW="2641320" imgH="253800" progId="Equation.DSMT4">
              <p:embed/>
            </p:oleObj>
          </a:graphicData>
        </a:graphic>
      </p:graphicFrame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电路结构</a:t>
            </a:r>
            <a:r>
              <a:rPr lang="en-US" altLang="zh-CN" dirty="0" smtClean="0"/>
              <a:t>—</a:t>
            </a:r>
            <a:r>
              <a:rPr lang="zh-CN" altLang="en-US" dirty="0" smtClean="0"/>
              <a:t>读写控制器模块结构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5536" y="1268760"/>
          <a:ext cx="3456384" cy="1459387"/>
        </p:xfrm>
        <a:graphic>
          <a:graphicData uri="http://schemas.openxmlformats.org/presentationml/2006/ole">
            <p:oleObj spid="_x0000_s41986" name="SmartDraw" r:id="rId3" imgW="4827960" imgH="2039040" progId="SmartDraw.2">
              <p:embed/>
            </p:oleObj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>
            <p:ph idx="1"/>
          </p:nvPr>
        </p:nvGraphicFramePr>
        <p:xfrm>
          <a:off x="4041775" y="1412875"/>
          <a:ext cx="4491038" cy="4254500"/>
        </p:xfrm>
        <a:graphic>
          <a:graphicData uri="http://schemas.openxmlformats.org/presentationml/2006/ole">
            <p:oleObj spid="_x0000_s41987" name="SmartDraw" r:id="rId4" imgW="4535280" imgH="4297680" progId="SmartDraw.2">
              <p:embed/>
            </p:oleObj>
          </a:graphicData>
        </a:graphic>
      </p:graphicFrame>
      <p:sp>
        <p:nvSpPr>
          <p:cNvPr id="5" name="下箭头 4"/>
          <p:cNvSpPr/>
          <p:nvPr/>
        </p:nvSpPr>
        <p:spPr>
          <a:xfrm rot="16200000">
            <a:off x="3190635" y="1497998"/>
            <a:ext cx="288031" cy="21338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57200" y="3140968"/>
            <a:ext cx="3106688" cy="30963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</a:rPr>
              <a:t>右图为数据读写控制器电路的中间节点信号</a:t>
            </a:r>
            <a:endParaRPr lang="en-US" altLang="zh-CN" sz="2000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其中省略了用于流水线对齐的</a:t>
            </a:r>
            <a:r>
              <a:rPr lang="en-US" altLang="zh-CN" sz="2000" noProof="0" dirty="0" smtClean="0">
                <a:latin typeface="Times New Roman" pitchFamily="18" charset="0"/>
                <a:ea typeface="微软雅黑" pitchFamily="34" charset="-122"/>
              </a:rPr>
              <a:t>D</a:t>
            </a: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触发器</a:t>
            </a:r>
            <a:endParaRPr lang="en-US" altLang="zh-CN" sz="2000" noProof="0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</a:rPr>
              <a:t>输入数据使能启动循环计数器</a:t>
            </a:r>
            <a:endParaRPr lang="en-US" altLang="zh-CN" sz="2000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更新基地址寄存器</a:t>
            </a:r>
            <a:endParaRPr lang="en-US" altLang="zh-CN" sz="2000" noProof="0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</a:rPr>
              <a:t>生成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</a:rPr>
              <a:t>ROM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</a:rPr>
              <a:t>读取地址</a:t>
            </a:r>
            <a:endParaRPr lang="en-US" altLang="zh-CN" sz="2000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生成</a:t>
            </a:r>
            <a:r>
              <a:rPr lang="en-US" altLang="zh-CN" sz="2000" noProof="0" dirty="0" smtClean="0">
                <a:latin typeface="Times New Roman" pitchFamily="18" charset="0"/>
                <a:ea typeface="微软雅黑" pitchFamily="34" charset="-122"/>
              </a:rPr>
              <a:t>RAM</a:t>
            </a: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的读写地址</a:t>
            </a:r>
            <a:endParaRPr lang="en-US" altLang="zh-CN" sz="2000" noProof="0" dirty="0" smtClean="0">
              <a:latin typeface="Times New Roman" pitchFamily="18" charset="0"/>
              <a:ea typeface="微软雅黑" pitchFamily="34" charset="-122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标识出累加序列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</a:rPr>
              <a:t>的起始  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</a:rPr>
              <a:t>D_ST </a:t>
            </a: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和结尾 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</a:rPr>
              <a:t>D_ED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电路结构</a:t>
            </a:r>
            <a:r>
              <a:rPr lang="en-US" altLang="zh-CN" dirty="0" smtClean="0"/>
              <a:t>—</a:t>
            </a:r>
            <a:r>
              <a:rPr lang="zh-CN" altLang="en-US" dirty="0" smtClean="0"/>
              <a:t>读写控制器流水线对齐</a:t>
            </a:r>
            <a:endParaRPr lang="zh-CN" altLang="en-US" dirty="0"/>
          </a:p>
        </p:txBody>
      </p:sp>
      <p:graphicFrame>
        <p:nvGraphicFramePr>
          <p:cNvPr id="41987" name="Object 3"/>
          <p:cNvGraphicFramePr>
            <a:graphicFrameLocks noChangeAspect="1"/>
          </p:cNvGraphicFramePr>
          <p:nvPr>
            <p:ph idx="1"/>
          </p:nvPr>
        </p:nvGraphicFramePr>
        <p:xfrm>
          <a:off x="899592" y="1196752"/>
          <a:ext cx="6990636" cy="4104456"/>
        </p:xfrm>
        <a:graphic>
          <a:graphicData uri="http://schemas.openxmlformats.org/presentationml/2006/ole">
            <p:oleObj spid="_x0000_s44035" name="SmartDraw" r:id="rId3" imgW="4452840" imgH="2615040" progId="SmartDraw.2">
              <p:embed/>
            </p:oleObj>
          </a:graphicData>
        </a:graphic>
      </p:graphicFrame>
      <p:sp>
        <p:nvSpPr>
          <p:cNvPr id="7" name="内容占位符 2"/>
          <p:cNvSpPr txBox="1">
            <a:spLocks/>
          </p:cNvSpPr>
          <p:nvPr/>
        </p:nvSpPr>
        <p:spPr>
          <a:xfrm>
            <a:off x="457200" y="5301208"/>
            <a:ext cx="7931224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流水线的设计依据：</a:t>
            </a:r>
            <a:endParaRPr lang="en-US" altLang="zh-CN" sz="2000" noProof="0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</a:rPr>
              <a:t>首先是必要流水：例如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</a:rPr>
              <a:t>ROM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</a:rPr>
              <a:t>的读数据和读地址之间，启动信号和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</a:rPr>
              <a:t>D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</a:rPr>
              <a:t>触发器之间：</a:t>
            </a:r>
            <a:endParaRPr lang="en-US" altLang="zh-CN" sz="2000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然后是时序优化流水：例如为了提高</a:t>
            </a:r>
            <a:r>
              <a:rPr lang="en-US" altLang="zh-CN" sz="2000" noProof="0" dirty="0" err="1" smtClean="0">
                <a:latin typeface="Times New Roman" pitchFamily="18" charset="0"/>
                <a:ea typeface="微软雅黑" pitchFamily="34" charset="-122"/>
              </a:rPr>
              <a:t>fMAX</a:t>
            </a: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，添加的</a:t>
            </a:r>
            <a:r>
              <a:rPr lang="en-US" altLang="zh-CN" sz="2000" noProof="0" dirty="0" smtClean="0">
                <a:latin typeface="Times New Roman" pitchFamily="18" charset="0"/>
                <a:ea typeface="微软雅黑" pitchFamily="34" charset="-122"/>
              </a:rPr>
              <a:t>D</a:t>
            </a:r>
            <a:r>
              <a:rPr lang="zh-CN" altLang="en-US" sz="2000" noProof="0" dirty="0" smtClean="0">
                <a:latin typeface="Times New Roman" pitchFamily="18" charset="0"/>
                <a:ea typeface="微软雅黑" pitchFamily="34" charset="-122"/>
              </a:rPr>
              <a:t>触发器</a:t>
            </a:r>
            <a:endParaRPr lang="en-US" altLang="zh-CN" sz="2000" noProof="0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电路结构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读写控制器时序举例</a:t>
            </a:r>
            <a:endParaRPr lang="en-US" altLang="zh-CN" sz="36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/>
          </a:bodyPr>
          <a:lstStyle/>
          <a:p>
            <a:r>
              <a:rPr lang="zh-CN" altLang="en-US" sz="1600" dirty="0" smtClean="0"/>
              <a:t>设有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个抽头系数，需保存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个历史数据</a:t>
            </a:r>
            <a:endParaRPr lang="en-US" altLang="zh-CN" sz="1600" dirty="0" smtClean="0"/>
          </a:p>
          <a:p>
            <a:r>
              <a:rPr lang="zh-CN" altLang="en-US" sz="1600" dirty="0" smtClean="0"/>
              <a:t>每次滤波计算，系数的读取顺序固定为 </a:t>
            </a:r>
            <a:r>
              <a:rPr lang="en-US" altLang="zh-CN" sz="1600" i="1" dirty="0" smtClean="0"/>
              <a:t>c(2), c(1), c(0)</a:t>
            </a:r>
            <a:r>
              <a:rPr lang="zh-CN" altLang="en-US" sz="1600" i="1" dirty="0" smtClean="0"/>
              <a:t>，</a:t>
            </a:r>
            <a:r>
              <a:rPr lang="zh-CN" altLang="en-US" sz="1600" dirty="0" smtClean="0"/>
              <a:t>数据则从最旧的读到最新的</a:t>
            </a:r>
            <a:endParaRPr lang="en-US" altLang="zh-CN" sz="1600" dirty="0" smtClean="0"/>
          </a:p>
          <a:p>
            <a:r>
              <a:rPr lang="zh-CN" altLang="en-US" sz="1600" dirty="0" smtClean="0"/>
              <a:t>下图展示了数据的相对时间关系，以及数据</a:t>
            </a:r>
            <a:r>
              <a:rPr lang="en-US" altLang="zh-CN" sz="1600" dirty="0" smtClean="0"/>
              <a:t>RAM</a:t>
            </a:r>
            <a:r>
              <a:rPr lang="zh-CN" altLang="en-US" sz="1600" dirty="0" smtClean="0"/>
              <a:t>内容的变化，同种色调表示相同的一次滤波迭代。</a:t>
            </a:r>
            <a:endParaRPr lang="en-US" altLang="zh-CN" sz="1600" dirty="0" smtClean="0"/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1331640" y="2357562"/>
          <a:ext cx="6495400" cy="4383806"/>
        </p:xfrm>
        <a:graphic>
          <a:graphicData uri="http://schemas.openxmlformats.org/presentationml/2006/ole">
            <p:oleObj spid="_x0000_s45058" name="SmartDraw" r:id="rId3" imgW="7040880" imgH="4759200" progId="SmartDraw.2">
              <p:embed/>
            </p:oleObj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电路结构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乘法累加器</a:t>
            </a:r>
            <a:endParaRPr lang="en-US" altLang="zh-CN" sz="36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设计准则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每个运算单元的两端均用</a:t>
            </a:r>
            <a:r>
              <a:rPr lang="en-US" altLang="zh-CN" sz="2000" dirty="0" smtClean="0"/>
              <a:t>D</a:t>
            </a:r>
            <a:r>
              <a:rPr lang="zh-CN" altLang="en-US" sz="2000" dirty="0" smtClean="0"/>
              <a:t>触发器缓冲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使用</a:t>
            </a:r>
            <a:r>
              <a:rPr lang="en-US" altLang="zh-CN" sz="2000" dirty="0" smtClean="0"/>
              <a:t>DEN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START</a:t>
            </a:r>
            <a:r>
              <a:rPr lang="zh-CN" altLang="en-US" sz="2000" dirty="0" smtClean="0"/>
              <a:t>信号控制累加器的清零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使用</a:t>
            </a:r>
            <a:r>
              <a:rPr lang="en-US" altLang="zh-CN" sz="2000" dirty="0" smtClean="0"/>
              <a:t>DEN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END</a:t>
            </a:r>
            <a:r>
              <a:rPr lang="zh-CN" altLang="en-US" sz="2000" dirty="0" smtClean="0"/>
              <a:t>信号控制累加结果的输出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下图中省略了</a:t>
            </a:r>
            <a:r>
              <a:rPr lang="en-US" altLang="zh-CN" sz="2000" dirty="0" smtClean="0"/>
              <a:t>DEN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START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END</a:t>
            </a:r>
            <a:r>
              <a:rPr lang="zh-CN" altLang="en-US" sz="2000" dirty="0" smtClean="0"/>
              <a:t>信号的流水线对齐</a:t>
            </a:r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1223963" y="3717032"/>
          <a:ext cx="6775450" cy="2073275"/>
        </p:xfrm>
        <a:graphic>
          <a:graphicData uri="http://schemas.openxmlformats.org/presentationml/2006/ole">
            <p:oleObj spid="_x0000_s46082" name="SmartDraw" r:id="rId3" imgW="6158160" imgH="1886400" progId="SmartDraw.2">
              <p:embed/>
            </p:oleObj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设计验证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1153108" y="1556792"/>
          <a:ext cx="7235316" cy="2936478"/>
        </p:xfrm>
        <a:graphic>
          <a:graphicData uri="http://schemas.openxmlformats.org/presentationml/2006/ole">
            <p:oleObj spid="_x0000_s47106" name="SmartDraw" r:id="rId3" imgW="6638400" imgH="2694240" progId="SmartDraw.2">
              <p:embed/>
            </p:oleObj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611560" y="4869160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由</a:t>
            </a:r>
            <a:r>
              <a:rPr kumimoji="0" lang="en-US" altLang="zh-CN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Matlab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生成激励数据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ROM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的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HDL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文件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noProof="0" dirty="0" err="1" smtClean="0">
                <a:latin typeface="Times New Roman" pitchFamily="18" charset="0"/>
                <a:ea typeface="微软雅黑" pitchFamily="34" charset="-122"/>
              </a:rPr>
              <a:t>ModelSim</a:t>
            </a:r>
            <a:r>
              <a:rPr lang="zh-CN" altLang="en-US" noProof="0" dirty="0" smtClean="0">
                <a:latin typeface="Times New Roman" pitchFamily="18" charset="0"/>
                <a:ea typeface="微软雅黑" pitchFamily="34" charset="-122"/>
              </a:rPr>
              <a:t>进行仿真，导出数据文件（使用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$</a:t>
            </a:r>
            <a:r>
              <a:rPr lang="en-US" altLang="zh-CN" dirty="0" err="1" smtClean="0">
                <a:latin typeface="Times New Roman" pitchFamily="18" charset="0"/>
                <a:ea typeface="微软雅黑" pitchFamily="34" charset="-122"/>
              </a:rPr>
              <a:t>fwrite</a:t>
            </a:r>
            <a:r>
              <a:rPr lang="zh-CN" altLang="en-US" noProof="0" dirty="0" smtClean="0">
                <a:latin typeface="Times New Roman" pitchFamily="18" charset="0"/>
                <a:ea typeface="微软雅黑" pitchFamily="34" charset="-122"/>
              </a:rPr>
              <a:t>）</a:t>
            </a:r>
            <a:endParaRPr lang="en-US" altLang="zh-CN" noProof="0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使用</a:t>
            </a:r>
            <a:r>
              <a:rPr kumimoji="0" lang="en-US" altLang="zh-CN" b="0" i="0" u="none" strike="noStrike" kern="1200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Quartus</a:t>
            </a:r>
            <a:r>
              <a:rPr kumimoji="0" lang="zh-CN" alt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编译整个</a:t>
            </a:r>
            <a:r>
              <a:rPr kumimoji="0" lang="en-US" altLang="zh-CN" b="0" i="0" u="none" strike="noStrike" kern="1200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Testbench</a:t>
            </a:r>
            <a:r>
              <a:rPr kumimoji="0" lang="zh-CN" alt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，使用</a:t>
            </a:r>
            <a:r>
              <a:rPr kumimoji="0" lang="en-US" altLang="zh-CN" b="0" i="0" u="none" strike="noStrike" kern="1200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SignalTAP</a:t>
            </a:r>
            <a:r>
              <a:rPr kumimoji="0" lang="zh-CN" alt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抓取数据，导出</a:t>
            </a:r>
            <a:r>
              <a:rPr kumimoji="0" lang="en-US" altLang="zh-CN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List</a:t>
            </a:r>
            <a:r>
              <a:rPr kumimoji="0" lang="zh-CN" alt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文件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详情请参考 “可综合 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RTL </a:t>
            </a:r>
            <a:r>
              <a:rPr kumimoji="0" lang="en-US" altLang="zh-CN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Testbench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”参考设计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设计验证</a:t>
            </a:r>
            <a:r>
              <a:rPr lang="en-US" altLang="zh-CN" dirty="0" smtClean="0"/>
              <a:t>—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配置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67544" y="1340768"/>
            <a:ext cx="8229600" cy="3960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文件：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dirty="0" err="1" smtClean="0">
                <a:latin typeface="Times New Roman" pitchFamily="18" charset="0"/>
                <a:ea typeface="微软雅黑" pitchFamily="34" charset="-122"/>
              </a:rPr>
              <a:t>gen_DUT_in_rom.m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，生成激励信号数据和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ROM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的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RTL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代码文件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激励信号的类型，多音正弦、白噪、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chirp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扫频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激励信号的向量长度，采样率，量化位数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dirty="0" err="1" smtClean="0">
                <a:latin typeface="Times New Roman" pitchFamily="18" charset="0"/>
                <a:ea typeface="微软雅黑" pitchFamily="34" charset="-122"/>
              </a:rPr>
              <a:t>gen_fir_coeff_rom.m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，生成滤波器系数和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ROM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的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RTL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代码文件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滤波器系数个数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滤波器频响参数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生成滤波器系数的</a:t>
            </a:r>
            <a:r>
              <a:rPr kumimoji="0" lang="en-US" altLang="zh-CN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matlab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函数（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fir2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或</a:t>
            </a:r>
            <a:r>
              <a:rPr kumimoji="0" lang="en-US" altLang="zh-CN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firpm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）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滤波器系数的量化位数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设计验证</a:t>
            </a:r>
            <a:r>
              <a:rPr lang="en-US" altLang="zh-CN" dirty="0" smtClean="0"/>
              <a:t>—</a:t>
            </a:r>
            <a:r>
              <a:rPr lang="en-US" altLang="zh-CN" dirty="0" err="1" smtClean="0"/>
              <a:t>Testbench</a:t>
            </a:r>
            <a:r>
              <a:rPr lang="zh-CN" altLang="en-US" dirty="0" smtClean="0"/>
              <a:t>和</a:t>
            </a:r>
            <a:r>
              <a:rPr lang="en-US" altLang="zh-CN" dirty="0" smtClean="0"/>
              <a:t>RTL</a:t>
            </a:r>
            <a:r>
              <a:rPr lang="zh-CN" altLang="en-US" dirty="0" smtClean="0"/>
              <a:t>配置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3302000" y="1557338"/>
          <a:ext cx="2935288" cy="2935287"/>
        </p:xfrm>
        <a:graphic>
          <a:graphicData uri="http://schemas.openxmlformats.org/presentationml/2006/ole">
            <p:oleObj spid="_x0000_s51202" name="SmartDraw" r:id="rId3" imgW="914400" imgH="914400" progId="SmartDraw.2">
              <p:embed/>
            </p:oleObj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467544" y="1340768"/>
            <a:ext cx="8229600" cy="396044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文件：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dirty="0" err="1" smtClean="0">
                <a:latin typeface="Times New Roman" pitchFamily="18" charset="0"/>
                <a:ea typeface="微软雅黑" pitchFamily="34" charset="-122"/>
              </a:rPr>
              <a:t>testbench.v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，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module </a:t>
            </a:r>
            <a:r>
              <a:rPr lang="en-US" altLang="zh-CN" dirty="0" err="1" smtClean="0">
                <a:latin typeface="Times New Roman" pitchFamily="18" charset="0"/>
                <a:ea typeface="微软雅黑" pitchFamily="34" charset="-122"/>
              </a:rPr>
              <a:t>testbench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()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时钟周期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激励信号样点数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激励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ROM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地址宽度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发送激励样点的时间间隔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激励信号的向量长度，采样率，量化位数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RTL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输入输出数据的字长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文件：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dirty="0" err="1" smtClean="0">
                <a:latin typeface="Times New Roman" pitchFamily="18" charset="0"/>
                <a:ea typeface="微软雅黑" pitchFamily="34" charset="-122"/>
              </a:rPr>
              <a:t>testbench.v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， 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module </a:t>
            </a:r>
            <a:r>
              <a:rPr lang="en-US" altLang="zh-CN" dirty="0" err="1" smtClean="0">
                <a:latin typeface="Times New Roman" pitchFamily="18" charset="0"/>
                <a:ea typeface="微软雅黑" pitchFamily="34" charset="-122"/>
              </a:rPr>
              <a:t>fir_inst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()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滤波器的输入字长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滤波器的输出字长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滤波器的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ROM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、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</a:rPr>
              <a:t>RAM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地址位宽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滤波器系数个数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设计验证</a:t>
            </a:r>
            <a:r>
              <a:rPr lang="en-US" altLang="zh-CN" sz="3600" dirty="0" smtClean="0"/>
              <a:t>-</a:t>
            </a:r>
            <a:r>
              <a:rPr lang="en-US" altLang="zh-CN" sz="3600" dirty="0" err="1" smtClean="0"/>
              <a:t>ModelSim</a:t>
            </a:r>
            <a:r>
              <a:rPr lang="zh-CN" altLang="en-US" sz="3600" dirty="0" smtClean="0"/>
              <a:t>仿真</a:t>
            </a:r>
            <a:endParaRPr lang="en-US" altLang="zh-CN" sz="36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/>
          </a:bodyPr>
          <a:lstStyle/>
          <a:p>
            <a:pPr lvl="1"/>
            <a:r>
              <a:rPr lang="zh-CN" altLang="en-US" sz="2000" dirty="0" smtClean="0"/>
              <a:t>使用不同的信号进行测试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扫频信号，单音正弦，多音正弦，白噪声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观察时域波形或导出数据文件，用</a:t>
            </a:r>
            <a:r>
              <a:rPr lang="en-US" altLang="zh-CN" sz="2000" dirty="0" err="1" smtClean="0"/>
              <a:t>Matlab</a:t>
            </a:r>
            <a:r>
              <a:rPr lang="zh-CN" altLang="en-US" sz="2000" dirty="0" smtClean="0"/>
              <a:t>分析</a:t>
            </a:r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</p:txBody>
      </p:sp>
      <p:pic>
        <p:nvPicPr>
          <p:cNvPr id="47107" name="Picture 3" descr="C:\Users\duwt_win7\AppData\Roaming\Tencent\Users\1024670978\QQ\WinTemp\RichOle\@RK%HM{R9NS0C$1{P1CTJ7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650" y="4829198"/>
            <a:ext cx="4996422" cy="1912170"/>
          </a:xfrm>
          <a:prstGeom prst="rect">
            <a:avLst/>
          </a:prstGeom>
          <a:noFill/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36912"/>
            <a:ext cx="49244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 descr="C:\Users\duwt_win7\AppData\Roaming\Tencent\Users\1024670978\QQ\WinTemp\RichOle\Z~(YZ4AFZ986Y(0R}RRT%4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636912"/>
            <a:ext cx="3363838" cy="1872209"/>
          </a:xfrm>
          <a:prstGeom prst="rect">
            <a:avLst/>
          </a:prstGeom>
          <a:noFill/>
        </p:spPr>
      </p:pic>
      <p:sp>
        <p:nvSpPr>
          <p:cNvPr id="47110" name="AutoShape 6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1" name="AutoShape 7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2" name="AutoShape 8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3" name="AutoShape 9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4" name="AutoShape 10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5" name="AutoShape 11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6" name="AutoShape 12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7" name="AutoShape 13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6" name="Picture 1" descr="C:\Users\duwt_win7\AppData\Roaming\Tencent\Users\1024670978\QQ\WinTemp\RichOle\C1{X3~S35XQ`QVLH}R8SG{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797152"/>
            <a:ext cx="3384376" cy="194421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115616" y="4561383"/>
            <a:ext cx="345638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Chirp</a:t>
            </a:r>
            <a:r>
              <a:rPr lang="zh-CN" altLang="en-US" sz="1400" dirty="0" smtClean="0"/>
              <a:t>信号，时域，滤波前后</a:t>
            </a:r>
            <a:endParaRPr lang="zh-CN" alt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1547664" y="2329135"/>
            <a:ext cx="345638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 smtClean="0"/>
              <a:t>带通滤波器频响</a:t>
            </a:r>
            <a:endParaRPr lang="zh-CN" alt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6156176" y="2329135"/>
            <a:ext cx="244827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 smtClean="0"/>
              <a:t>滤波器输入多音正弦频谱</a:t>
            </a:r>
            <a:endParaRPr lang="zh-CN" alt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6228184" y="4509120"/>
            <a:ext cx="244827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 smtClean="0"/>
              <a:t>滤波器输出多音正弦频谱</a:t>
            </a:r>
            <a:endParaRPr lang="zh-CN" altLang="en-US" sz="1400" dirty="0"/>
          </a:p>
        </p:txBody>
      </p:sp>
      <p:sp>
        <p:nvSpPr>
          <p:cNvPr id="21" name="灯片编号占位符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内 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设计需求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时序、结构、重用和扩展</a:t>
            </a:r>
            <a:endParaRPr lang="en-US" altLang="zh-CN" dirty="0" smtClean="0"/>
          </a:p>
          <a:p>
            <a:r>
              <a:rPr lang="zh-CN" altLang="en-US" dirty="0" smtClean="0"/>
              <a:t>算法设计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理论算法、标号</a:t>
            </a:r>
            <a:r>
              <a:rPr lang="en-US" altLang="zh-CN" dirty="0" smtClean="0"/>
              <a:t>/</a:t>
            </a:r>
            <a:r>
              <a:rPr lang="zh-CN" altLang="en-US" dirty="0" smtClean="0"/>
              <a:t>地址映射、定点策略</a:t>
            </a:r>
            <a:endParaRPr lang="en-US" altLang="zh-CN" dirty="0" smtClean="0"/>
          </a:p>
          <a:p>
            <a:r>
              <a:rPr lang="zh-CN" altLang="en-US" dirty="0" smtClean="0"/>
              <a:t>电路结构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模块结构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流水线设计</a:t>
            </a:r>
            <a:endParaRPr lang="en-US" altLang="zh-CN" dirty="0" smtClean="0"/>
          </a:p>
          <a:p>
            <a:r>
              <a:rPr lang="zh-CN" altLang="en-US" dirty="0" smtClean="0"/>
              <a:t>模块测试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Modelsim</a:t>
            </a:r>
            <a:r>
              <a:rPr lang="zh-CN" altLang="en-US" dirty="0" smtClean="0"/>
              <a:t>仿真测试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电路板运行结果测试</a:t>
            </a:r>
            <a:endParaRPr lang="en-US" altLang="zh-CN" dirty="0" smtClean="0"/>
          </a:p>
          <a:p>
            <a:r>
              <a:rPr lang="zh-CN" altLang="en-US" dirty="0" smtClean="0"/>
              <a:t>设计、验证不同参数的滤波器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激励模式，样点的时间间隔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不同的频响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系数个数，数据字长</a:t>
            </a:r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设计验证</a:t>
            </a:r>
            <a:r>
              <a:rPr lang="en-US" altLang="zh-CN" sz="3600" dirty="0" smtClean="0"/>
              <a:t>-</a:t>
            </a:r>
            <a:r>
              <a:rPr lang="en-US" altLang="zh-CN" sz="3600" dirty="0" err="1" smtClean="0"/>
              <a:t>SignalTAP</a:t>
            </a:r>
            <a:r>
              <a:rPr lang="zh-CN" altLang="en-US" sz="3600" dirty="0" smtClean="0"/>
              <a:t>导出数据</a:t>
            </a:r>
            <a:endParaRPr lang="en-US" altLang="zh-CN" sz="36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/>
          </a:bodyPr>
          <a:lstStyle/>
          <a:p>
            <a:pPr lvl="1"/>
            <a:r>
              <a:rPr lang="zh-CN" altLang="en-US" sz="2000" dirty="0" smtClean="0"/>
              <a:t>触发类型设定为</a:t>
            </a:r>
            <a:r>
              <a:rPr lang="en-US" altLang="zh-CN" sz="2000" dirty="0" smtClean="0"/>
              <a:t>segment</a:t>
            </a:r>
            <a:r>
              <a:rPr lang="zh-CN" altLang="en-US" sz="2000" dirty="0" smtClean="0"/>
              <a:t>，段长度为</a:t>
            </a:r>
            <a:r>
              <a:rPr lang="en-US" altLang="zh-CN" sz="2000" dirty="0" smtClean="0"/>
              <a:t>1</a:t>
            </a:r>
          </a:p>
          <a:p>
            <a:pPr lvl="1"/>
            <a:r>
              <a:rPr lang="zh-CN" altLang="en-US" sz="2000" dirty="0" smtClean="0"/>
              <a:t>使用输出使能作为触发信号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观察时域波形或导出数据的</a:t>
            </a:r>
            <a:r>
              <a:rPr lang="en-US" altLang="zh-CN" sz="2000" dirty="0" smtClean="0"/>
              <a:t>list</a:t>
            </a:r>
            <a:r>
              <a:rPr lang="zh-CN" altLang="en-US" sz="2000" dirty="0" smtClean="0"/>
              <a:t>文件，用</a:t>
            </a:r>
            <a:r>
              <a:rPr lang="en-US" altLang="zh-CN" sz="2000" dirty="0" err="1" smtClean="0"/>
              <a:t>Matlab</a:t>
            </a:r>
            <a:r>
              <a:rPr lang="zh-CN" altLang="en-US" sz="2000" dirty="0" smtClean="0"/>
              <a:t>分析</a:t>
            </a:r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76711"/>
            <a:ext cx="835292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AutoShape 6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1" name="AutoShape 7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2" name="AutoShape 8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3" name="AutoShape 9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4" name="AutoShape 10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5" name="AutoShape 11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6" name="AutoShape 12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7" name="AutoShape 13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8131" name="Picture 3" descr="C:\Users\duwt_win7\AppData\Roaming\Tencent\Users\1024670978\QQ\WinTemp\RichOle\2)7M{UE4_703(7@)QK}{L6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467544" y="5013176"/>
            <a:ext cx="8136904" cy="165618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131840" y="2473151"/>
            <a:ext cx="345638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 smtClean="0"/>
              <a:t>带通滤波器频响</a:t>
            </a:r>
            <a:endParaRPr lang="zh-CN" alt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3203848" y="4653136"/>
            <a:ext cx="165618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Chirp</a:t>
            </a:r>
            <a:r>
              <a:rPr lang="zh-CN" altLang="en-US" sz="1400" dirty="0" smtClean="0"/>
              <a:t>信号时域波形</a:t>
            </a:r>
            <a:endParaRPr lang="zh-CN" altLang="en-US" sz="1400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29600" cy="2304256"/>
          </a:xfrm>
        </p:spPr>
        <p:txBody>
          <a:bodyPr>
            <a:normAutofit/>
          </a:bodyPr>
          <a:lstStyle/>
          <a:p>
            <a:r>
              <a:rPr lang="en-US" altLang="zh-CN" sz="3600" i="1" dirty="0" smtClean="0">
                <a:cs typeface="Times New Roman" pitchFamily="18" charset="0"/>
              </a:rPr>
              <a:t>That’s All </a:t>
            </a:r>
            <a:br>
              <a:rPr lang="en-US" altLang="zh-CN" sz="3600" i="1" dirty="0" smtClean="0">
                <a:cs typeface="Times New Roman" pitchFamily="18" charset="0"/>
              </a:rPr>
            </a:br>
            <a:r>
              <a:rPr lang="en-US" altLang="zh-CN" sz="3600" i="1" dirty="0" smtClean="0">
                <a:cs typeface="Times New Roman" pitchFamily="18" charset="0"/>
              </a:rPr>
              <a:t>&amp; </a:t>
            </a:r>
            <a:br>
              <a:rPr lang="en-US" altLang="zh-CN" sz="3600" i="1" dirty="0" smtClean="0">
                <a:cs typeface="Times New Roman" pitchFamily="18" charset="0"/>
              </a:rPr>
            </a:br>
            <a:r>
              <a:rPr lang="en-US" altLang="zh-CN" sz="3600" i="1" dirty="0" smtClean="0">
                <a:cs typeface="Times New Roman" pitchFamily="18" charset="0"/>
              </a:rPr>
              <a:t>Thank You</a:t>
            </a:r>
          </a:p>
        </p:txBody>
      </p:sp>
      <p:sp>
        <p:nvSpPr>
          <p:cNvPr id="47110" name="AutoShape 6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1" name="AutoShape 7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2" name="AutoShape 8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3" name="AutoShape 9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4" name="AutoShape 10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5" name="AutoShape 11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6" name="AutoShape 12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7" name="AutoShape 13" descr="C:\Users\duwt_win7\AppData\Roaming\Tencent\Users\1024670978\QQ\WinTemp\RichOle\E7C$BIU$IJ%JB2M3$KOPI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设计需求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时序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1268760"/>
            <a:ext cx="8229600" cy="4968552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数据驱动</a:t>
            </a:r>
            <a:r>
              <a:rPr lang="en-US" altLang="zh-CN" sz="2400" dirty="0" smtClean="0"/>
              <a:t>—</a:t>
            </a:r>
            <a:r>
              <a:rPr lang="zh-CN" altLang="en-US" sz="2400" dirty="0" smtClean="0"/>
              <a:t>使用使能信号控制数据</a:t>
            </a:r>
            <a:r>
              <a:rPr lang="en-US" altLang="zh-CN" sz="2400" dirty="0" smtClean="0"/>
              <a:t>I/O</a:t>
            </a:r>
          </a:p>
          <a:p>
            <a:pPr lvl="1"/>
            <a:r>
              <a:rPr lang="zh-CN" altLang="en-US" sz="2000" dirty="0" smtClean="0"/>
              <a:t>设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为系数个数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计算时间为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个时钟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流水延迟数目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完成计算后输出结果并等待下一个数据输入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输入数据间隔可以任意，但必须不小于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个时钟</a:t>
            </a:r>
            <a:endParaRPr lang="en-US" altLang="zh-CN" sz="2000" dirty="0" smtClean="0"/>
          </a:p>
          <a:p>
            <a:endParaRPr lang="en-US" altLang="zh-CN" dirty="0" smtClean="0"/>
          </a:p>
        </p:txBody>
      </p:sp>
      <p:graphicFrame>
        <p:nvGraphicFramePr>
          <p:cNvPr id="19458" name="内容占位符 3"/>
          <p:cNvGraphicFramePr>
            <a:graphicFrameLocks noChangeAspect="1"/>
          </p:cNvGraphicFramePr>
          <p:nvPr/>
        </p:nvGraphicFramePr>
        <p:xfrm>
          <a:off x="900113" y="3257550"/>
          <a:ext cx="7199312" cy="3138488"/>
        </p:xfrm>
        <a:graphic>
          <a:graphicData uri="http://schemas.openxmlformats.org/presentationml/2006/ole">
            <p:oleObj spid="_x0000_s19458" name="SmartDraw" r:id="rId3" imgW="5724000" imgH="2496240" progId="SmartDraw.2">
              <p:embed/>
            </p:oleObj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设计需求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电路结构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8824" y="1268760"/>
            <a:ext cx="8229600" cy="4968552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使用单个乘法累加器（</a:t>
            </a:r>
            <a:r>
              <a:rPr lang="en-US" altLang="zh-CN" sz="2400" dirty="0" smtClean="0"/>
              <a:t>MAC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r>
              <a:rPr lang="zh-CN" altLang="en-US" sz="2400" dirty="0" smtClean="0"/>
              <a:t>使用单口</a:t>
            </a:r>
            <a:r>
              <a:rPr lang="en-US" altLang="zh-CN" sz="2400" dirty="0" smtClean="0"/>
              <a:t>ROM</a:t>
            </a:r>
            <a:r>
              <a:rPr lang="zh-CN" altLang="en-US" sz="2400" dirty="0" smtClean="0"/>
              <a:t>作为系数存储器</a:t>
            </a:r>
            <a:endParaRPr lang="en-US" altLang="zh-CN" sz="2400" dirty="0" smtClean="0"/>
          </a:p>
          <a:p>
            <a:r>
              <a:rPr lang="zh-CN" altLang="en-US" sz="2400" dirty="0" smtClean="0"/>
              <a:t>使用双口</a:t>
            </a:r>
            <a:r>
              <a:rPr lang="en-US" altLang="zh-CN" sz="2400" dirty="0" smtClean="0"/>
              <a:t>RAM</a:t>
            </a:r>
            <a:r>
              <a:rPr lang="zh-CN" altLang="en-US" sz="2400" dirty="0" smtClean="0"/>
              <a:t>作为数据存储器</a:t>
            </a:r>
            <a:endParaRPr lang="en-US" altLang="zh-CN" dirty="0" smtClean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55576" y="2852936"/>
          <a:ext cx="7503862" cy="3168352"/>
        </p:xfrm>
        <a:graphic>
          <a:graphicData uri="http://schemas.openxmlformats.org/presentationml/2006/ole">
            <p:oleObj spid="_x0000_s20482" name="SmartDraw" r:id="rId3" imgW="4827960" imgH="2039040" progId="SmartDraw.2">
              <p:embed/>
            </p:oleObj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设计需求</a:t>
            </a:r>
            <a:r>
              <a:rPr lang="en-US" altLang="zh-CN" dirty="0" smtClean="0"/>
              <a:t>—</a:t>
            </a:r>
            <a:r>
              <a:rPr lang="zh-CN" altLang="en-US" dirty="0" smtClean="0"/>
              <a:t>重用和扩展</a:t>
            </a:r>
            <a:endParaRPr lang="en-US" altLang="zh-CN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/>
          <a:p>
            <a:r>
              <a:rPr lang="zh-CN" altLang="en-US" dirty="0" smtClean="0"/>
              <a:t>抽头系数改动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使用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生成系数</a:t>
            </a:r>
            <a:r>
              <a:rPr lang="en-US" altLang="zh-CN" dirty="0" smtClean="0"/>
              <a:t>ROM</a:t>
            </a:r>
          </a:p>
          <a:p>
            <a:pPr lvl="1"/>
            <a:r>
              <a:rPr lang="zh-CN" altLang="en-US" dirty="0" smtClean="0"/>
              <a:t>系数个数的参数化配置</a:t>
            </a:r>
            <a:endParaRPr lang="en-US" altLang="zh-CN" dirty="0" smtClean="0"/>
          </a:p>
          <a:p>
            <a:r>
              <a:rPr lang="zh-CN" altLang="en-US" dirty="0" smtClean="0"/>
              <a:t>数据字长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输入字长参数化，输出字长按最大值推算</a:t>
            </a:r>
            <a:endParaRPr lang="en-US" altLang="zh-CN" dirty="0" smtClean="0"/>
          </a:p>
          <a:p>
            <a:r>
              <a:rPr lang="zh-CN" altLang="en-US" dirty="0" smtClean="0"/>
              <a:t>作为脉动阵列拼接单元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带有移出数据的接口</a:t>
            </a:r>
            <a:endParaRPr lang="en-US" altLang="zh-CN" dirty="0" smtClean="0"/>
          </a:p>
          <a:p>
            <a:r>
              <a:rPr lang="zh-CN" altLang="en-US" dirty="0" smtClean="0"/>
              <a:t>作为自适应滤波器的滤波执行单元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替换系数</a:t>
            </a:r>
            <a:r>
              <a:rPr lang="en-US" altLang="zh-CN" dirty="0" smtClean="0"/>
              <a:t>ROM</a:t>
            </a:r>
            <a:r>
              <a:rPr lang="zh-CN" altLang="en-US" dirty="0" smtClean="0"/>
              <a:t>为双口</a:t>
            </a:r>
            <a:r>
              <a:rPr lang="en-US" altLang="zh-CN" dirty="0" smtClean="0"/>
              <a:t>RAM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扩展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并发计算的脉动滤波阵列</a:t>
            </a:r>
            <a:endParaRPr lang="en-US" altLang="zh-CN" sz="36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/>
          <a:p>
            <a:pPr lvl="1"/>
            <a:r>
              <a:rPr lang="zh-CN" altLang="en-US" dirty="0" smtClean="0"/>
              <a:t>级联单</a:t>
            </a:r>
            <a:r>
              <a:rPr lang="en-US" altLang="zh-CN" dirty="0" smtClean="0"/>
              <a:t>MAC</a:t>
            </a:r>
            <a:r>
              <a:rPr lang="zh-CN" altLang="en-US" dirty="0" smtClean="0"/>
              <a:t>的滤波器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当前脉动单元的输入数据来自前级的移出数据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构造累加链</a:t>
            </a:r>
            <a:r>
              <a:rPr lang="en-US" altLang="zh-CN" dirty="0" smtClean="0"/>
              <a:t>—</a:t>
            </a:r>
            <a:r>
              <a:rPr lang="zh-CN" altLang="en-US" dirty="0" smtClean="0"/>
              <a:t>级联累加器单元</a:t>
            </a:r>
            <a:endParaRPr lang="en-US" altLang="zh-CN" dirty="0" smtClean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57380" y="2924944"/>
          <a:ext cx="7443012" cy="3096344"/>
        </p:xfrm>
        <a:graphic>
          <a:graphicData uri="http://schemas.openxmlformats.org/presentationml/2006/ole">
            <p:oleObj spid="_x0000_s21506" name="SmartDraw" r:id="rId3" imgW="4772880" imgH="1985760" progId="SmartDraw.2">
              <p:embed/>
            </p:oleObj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扩展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自适应滤波器的滤波执行单元</a:t>
            </a:r>
            <a:endParaRPr lang="en-US" altLang="zh-CN" sz="36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/>
          </a:bodyPr>
          <a:lstStyle/>
          <a:p>
            <a:r>
              <a:rPr lang="zh-CN" altLang="en-US" sz="2000" dirty="0" smtClean="0"/>
              <a:t>替换系数</a:t>
            </a:r>
            <a:r>
              <a:rPr lang="en-US" altLang="zh-CN" sz="2000" dirty="0" smtClean="0"/>
              <a:t>ROM</a:t>
            </a:r>
            <a:r>
              <a:rPr lang="zh-CN" altLang="en-US" sz="2000" dirty="0" smtClean="0"/>
              <a:t>为双口</a:t>
            </a:r>
            <a:r>
              <a:rPr lang="en-US" altLang="zh-CN" sz="2000" dirty="0" smtClean="0"/>
              <a:t>RAM</a:t>
            </a:r>
          </a:p>
          <a:p>
            <a:r>
              <a:rPr lang="zh-CN" altLang="en-US" sz="2000" dirty="0" smtClean="0"/>
              <a:t>外部电路提供写入数据、地址、使能信号</a:t>
            </a:r>
            <a:endParaRPr lang="en-US" altLang="zh-CN" sz="2000" dirty="0" smtClean="0"/>
          </a:p>
          <a:p>
            <a:r>
              <a:rPr lang="zh-CN" altLang="en-US" sz="2000" dirty="0" smtClean="0"/>
              <a:t>写入的系数和滤波器的输入数据之间，注意时序匹配关系</a:t>
            </a:r>
            <a:endParaRPr lang="en-US" altLang="zh-CN" sz="2000" dirty="0" smtClean="0"/>
          </a:p>
          <a:p>
            <a:pPr lvl="1"/>
            <a:r>
              <a:rPr lang="zh-CN" altLang="en-US" sz="1600" dirty="0" smtClean="0"/>
              <a:t>注意避免破坏流水线</a:t>
            </a:r>
            <a:endParaRPr lang="en-US" altLang="zh-CN" sz="1600" dirty="0" smtClean="0"/>
          </a:p>
          <a:p>
            <a:pPr lvl="1"/>
            <a:r>
              <a:rPr lang="zh-CN" altLang="en-US" sz="1600" dirty="0" smtClean="0"/>
              <a:t>例如第</a:t>
            </a:r>
            <a:r>
              <a:rPr lang="en-US" altLang="zh-CN" sz="1600" dirty="0" smtClean="0"/>
              <a:t>N</a:t>
            </a:r>
            <a:r>
              <a:rPr lang="zh-CN" altLang="en-US" sz="1600" dirty="0" smtClean="0"/>
              <a:t>个输入数据</a:t>
            </a:r>
            <a:r>
              <a:rPr lang="en-US" altLang="zh-CN" sz="1600" dirty="0" smtClean="0"/>
              <a:t>D(N)</a:t>
            </a:r>
            <a:r>
              <a:rPr lang="zh-CN" altLang="en-US" sz="1600" dirty="0" smtClean="0"/>
              <a:t>使用系数矢量</a:t>
            </a:r>
            <a:r>
              <a:rPr lang="en-US" altLang="zh-CN" sz="1600" dirty="0" smtClean="0"/>
              <a:t>C1</a:t>
            </a:r>
            <a:r>
              <a:rPr lang="zh-CN" altLang="en-US" sz="1600" dirty="0" smtClean="0"/>
              <a:t>进行滤波</a:t>
            </a:r>
            <a:endParaRPr lang="en-US" altLang="zh-CN" sz="1600" dirty="0" smtClean="0"/>
          </a:p>
          <a:p>
            <a:pPr lvl="1"/>
            <a:r>
              <a:rPr lang="zh-CN" altLang="en-US" sz="1600" dirty="0" smtClean="0"/>
              <a:t>第</a:t>
            </a:r>
            <a:r>
              <a:rPr lang="en-US" altLang="zh-CN" sz="1600" dirty="0" smtClean="0"/>
              <a:t>N+1</a:t>
            </a:r>
            <a:r>
              <a:rPr lang="zh-CN" altLang="en-US" sz="1600" dirty="0" smtClean="0"/>
              <a:t>个输入数据</a:t>
            </a:r>
            <a:r>
              <a:rPr lang="en-US" altLang="zh-CN" sz="1600" dirty="0" smtClean="0"/>
              <a:t>D(N+1)</a:t>
            </a:r>
            <a:r>
              <a:rPr lang="zh-CN" altLang="en-US" sz="1600" dirty="0" smtClean="0"/>
              <a:t>使用系数矢量</a:t>
            </a:r>
            <a:r>
              <a:rPr lang="en-US" altLang="zh-CN" sz="1600" dirty="0" smtClean="0"/>
              <a:t>C2</a:t>
            </a:r>
            <a:r>
              <a:rPr lang="zh-CN" altLang="en-US" sz="1600" dirty="0" smtClean="0"/>
              <a:t>进行滤波</a:t>
            </a:r>
            <a:endParaRPr lang="en-US" altLang="zh-CN" sz="1600" dirty="0" smtClean="0"/>
          </a:p>
          <a:p>
            <a:pPr lvl="1"/>
            <a:r>
              <a:rPr lang="zh-CN" altLang="en-US" sz="1600" dirty="0" smtClean="0"/>
              <a:t>则，</a:t>
            </a:r>
            <a:r>
              <a:rPr lang="en-US" altLang="zh-CN" sz="1600" dirty="0" smtClean="0"/>
              <a:t>C2</a:t>
            </a:r>
            <a:r>
              <a:rPr lang="zh-CN" altLang="en-US" sz="1600" dirty="0" smtClean="0"/>
              <a:t>的写入时序应当如何设置，才可以避免破坏</a:t>
            </a:r>
            <a:r>
              <a:rPr lang="en-US" altLang="zh-CN" sz="1600" dirty="0" smtClean="0"/>
              <a:t>D(N)</a:t>
            </a:r>
            <a:r>
              <a:rPr lang="zh-CN" altLang="en-US" sz="1600" dirty="0" smtClean="0"/>
              <a:t>滤波计算的正确性</a:t>
            </a:r>
            <a:endParaRPr lang="en-US" altLang="zh-CN" sz="1600" dirty="0" smtClean="0"/>
          </a:p>
          <a:p>
            <a:pPr lvl="1"/>
            <a:r>
              <a:rPr lang="zh-CN" altLang="en-US" sz="1600" dirty="0" smtClean="0"/>
              <a:t>一种方案是使用乒乓系数</a:t>
            </a:r>
            <a:r>
              <a:rPr lang="en-US" altLang="zh-CN" sz="1600" dirty="0" smtClean="0"/>
              <a:t>RAM</a:t>
            </a:r>
            <a:r>
              <a:rPr lang="zh-CN" altLang="en-US" sz="1600" dirty="0" smtClean="0"/>
              <a:t>，仍需注意两片</a:t>
            </a:r>
            <a:r>
              <a:rPr lang="en-US" altLang="zh-CN" sz="1600" dirty="0" smtClean="0"/>
              <a:t>RAM</a:t>
            </a:r>
            <a:r>
              <a:rPr lang="zh-CN" altLang="en-US" sz="1600" dirty="0" smtClean="0"/>
              <a:t>的切换时序</a:t>
            </a:r>
            <a:endParaRPr lang="en-US" altLang="zh-CN" sz="1600" dirty="0" smtClean="0"/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2123727" y="4077072"/>
          <a:ext cx="4926949" cy="2520280"/>
        </p:xfrm>
        <a:graphic>
          <a:graphicData uri="http://schemas.openxmlformats.org/presentationml/2006/ole">
            <p:oleObj spid="_x0000_s22531" name="SmartDraw" r:id="rId3" imgW="4827960" imgH="2468880" progId="SmartDraw.2">
              <p:embed/>
            </p:oleObj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4968552"/>
          </a:xfrm>
        </p:spPr>
        <p:txBody>
          <a:bodyPr/>
          <a:lstStyle/>
          <a:p>
            <a:pPr lvl="0">
              <a:defRPr/>
            </a:pPr>
            <a:r>
              <a:rPr lang="zh-CN" altLang="en-US" dirty="0" smtClean="0"/>
              <a:t>原始公式</a:t>
            </a:r>
            <a:endParaRPr lang="en-US" altLang="zh-CN" dirty="0" smtClean="0"/>
          </a:p>
          <a:p>
            <a:pPr lvl="0">
              <a:defRPr/>
            </a:pPr>
            <a:r>
              <a:rPr lang="zh-CN" altLang="en-US" dirty="0" smtClean="0"/>
              <a:t>并发计算公式</a:t>
            </a:r>
            <a:endParaRPr lang="en-US" altLang="zh-CN" dirty="0" smtClean="0"/>
          </a:p>
          <a:p>
            <a:pPr lvl="1">
              <a:defRPr/>
            </a:pPr>
            <a:r>
              <a:rPr lang="zh-CN" altLang="en-US" dirty="0" smtClean="0"/>
              <a:t>例如：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个乘法累加单元</a:t>
            </a:r>
            <a:endParaRPr lang="en-US" altLang="zh-CN" dirty="0" smtClean="0"/>
          </a:p>
          <a:p>
            <a:pPr marL="800100" lvl="1" indent="-342900">
              <a:buFont typeface="Arial" pitchFamily="34" charset="0"/>
              <a:buChar char="•"/>
              <a:defRPr/>
            </a:pPr>
            <a:endParaRPr lang="en-US" altLang="zh-CN" sz="3200" dirty="0" smtClean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N</a:t>
            </a:r>
            <a:r>
              <a:rPr lang="zh-CN" altLang="en-US" dirty="0" smtClean="0"/>
              <a:t>个单元的情况类似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算法设计</a:t>
            </a:r>
            <a:r>
              <a:rPr lang="en-US" altLang="zh-CN" dirty="0" smtClean="0"/>
              <a:t>—</a:t>
            </a:r>
            <a:r>
              <a:rPr lang="zh-CN" altLang="en-US" dirty="0" smtClean="0"/>
              <a:t>理论算法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91880" y="1196752"/>
          <a:ext cx="2445845" cy="792088"/>
        </p:xfrm>
        <a:graphic>
          <a:graphicData uri="http://schemas.openxmlformats.org/presentationml/2006/ole">
            <p:oleObj spid="_x0000_s1027" name="Equation" r:id="rId3" imgW="1333440" imgH="431640" progId="Equation.DSMT4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1331640" y="3153841"/>
          <a:ext cx="5313362" cy="1211263"/>
        </p:xfrm>
        <a:graphic>
          <a:graphicData uri="http://schemas.openxmlformats.org/presentationml/2006/ole">
            <p:oleObj spid="_x0000_s1028" name="Equation" r:id="rId4" imgW="2895480" imgH="660240" progId="Equation.DSMT4">
              <p:embed/>
            </p:oleObj>
          </a:graphicData>
        </a:graphic>
      </p:graphicFrame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5400600"/>
          </a:xfrm>
        </p:spPr>
        <p:txBody>
          <a:bodyPr>
            <a:normAutofit lnSpcReduction="10000"/>
          </a:bodyPr>
          <a:lstStyle/>
          <a:p>
            <a:pPr lvl="0">
              <a:defRPr/>
            </a:pPr>
            <a:r>
              <a:rPr lang="zh-CN" altLang="en-US" sz="2800" dirty="0" smtClean="0"/>
              <a:t>原始公式</a:t>
            </a:r>
            <a:endParaRPr lang="en-US" altLang="zh-CN" sz="2800" dirty="0" smtClean="0"/>
          </a:p>
          <a:p>
            <a:pPr lvl="1">
              <a:defRPr/>
            </a:pPr>
            <a:r>
              <a:rPr lang="zh-CN" altLang="en-US" sz="2400" dirty="0" smtClean="0"/>
              <a:t>为了避免数据</a:t>
            </a:r>
            <a:r>
              <a:rPr lang="en-US" altLang="zh-CN" sz="2400" dirty="0" smtClean="0"/>
              <a:t>RAM</a:t>
            </a:r>
            <a:r>
              <a:rPr lang="zh-CN" altLang="en-US" sz="2400" dirty="0" smtClean="0"/>
              <a:t>读写地址冲突，从最旧的数据开始读取冲突。令</a:t>
            </a:r>
            <a:endParaRPr lang="en-US" altLang="zh-CN" sz="2400" dirty="0" smtClean="0"/>
          </a:p>
          <a:p>
            <a:pPr lvl="1">
              <a:defRPr/>
            </a:pPr>
            <a:r>
              <a:rPr lang="zh-CN" altLang="en-US" sz="2400" dirty="0" smtClean="0"/>
              <a:t>则</a:t>
            </a: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r>
              <a:rPr lang="en-US" altLang="zh-CN" sz="2400" i="1" dirty="0" smtClean="0"/>
              <a:t>k</a:t>
            </a:r>
            <a:r>
              <a:rPr lang="zh-CN" altLang="en-US" sz="2400" dirty="0" smtClean="0"/>
              <a:t> 为循环标号，</a:t>
            </a:r>
            <a:r>
              <a:rPr lang="en-US" altLang="zh-CN" sz="2400" i="1" dirty="0" smtClean="0"/>
              <a:t>x</a:t>
            </a:r>
            <a:r>
              <a:rPr lang="zh-CN" altLang="en-US" sz="2400" dirty="0" smtClean="0"/>
              <a:t>和</a:t>
            </a:r>
            <a:r>
              <a:rPr lang="en-US" altLang="zh-CN" sz="2400" i="1" dirty="0" smtClean="0"/>
              <a:t>c</a:t>
            </a:r>
            <a:r>
              <a:rPr lang="zh-CN" altLang="en-US" sz="2400" dirty="0" smtClean="0"/>
              <a:t>的括号中的数作为</a:t>
            </a:r>
            <a:r>
              <a:rPr lang="en-US" altLang="zh-CN" sz="2400" dirty="0" smtClean="0"/>
              <a:t>RAM/ROM </a:t>
            </a:r>
            <a:r>
              <a:rPr lang="zh-CN" altLang="en-US" sz="2400" dirty="0" smtClean="0"/>
              <a:t>的地址</a:t>
            </a:r>
            <a:endParaRPr lang="en-US" altLang="zh-CN" sz="2400" dirty="0" smtClean="0"/>
          </a:p>
          <a:p>
            <a:pPr lvl="1">
              <a:defRPr/>
            </a:pPr>
            <a:r>
              <a:rPr lang="zh-CN" altLang="en-US" sz="2400" dirty="0" smtClean="0"/>
              <a:t>地址序列是个有限域</a:t>
            </a:r>
            <a:r>
              <a:rPr lang="en-US" altLang="zh-CN" sz="2400" i="1" dirty="0" smtClean="0"/>
              <a:t>GF(N)</a:t>
            </a:r>
            <a:r>
              <a:rPr lang="zh-CN" altLang="en-US" sz="2400" dirty="0" smtClean="0"/>
              <a:t>，则有</a:t>
            </a:r>
            <a:endParaRPr lang="en-US" altLang="zh-CN" sz="2400" dirty="0" smtClean="0"/>
          </a:p>
          <a:p>
            <a:pPr lvl="1">
              <a:defRPr/>
            </a:pPr>
            <a:r>
              <a:rPr lang="zh-CN" altLang="en-US" sz="2400" dirty="0" smtClean="0"/>
              <a:t>对于系数</a:t>
            </a:r>
            <a:r>
              <a:rPr lang="en-US" altLang="zh-CN" sz="2400" dirty="0" smtClean="0"/>
              <a:t>ROM</a:t>
            </a:r>
            <a:r>
              <a:rPr lang="zh-CN" altLang="en-US" sz="2400" dirty="0" smtClean="0"/>
              <a:t>，读取地址为</a:t>
            </a:r>
            <a:r>
              <a:rPr lang="en-US" altLang="zh-CN" sz="2400" i="1" dirty="0" smtClean="0"/>
              <a:t>N-1-k</a:t>
            </a:r>
          </a:p>
          <a:p>
            <a:pPr lvl="1">
              <a:defRPr/>
            </a:pPr>
            <a:r>
              <a:rPr lang="zh-CN" altLang="en-US" sz="2400" dirty="0" smtClean="0"/>
              <a:t>对于数据</a:t>
            </a:r>
            <a:r>
              <a:rPr lang="en-US" altLang="zh-CN" sz="2400" dirty="0" smtClean="0"/>
              <a:t>RAM</a:t>
            </a:r>
          </a:p>
          <a:p>
            <a:pPr lvl="2">
              <a:defRPr/>
            </a:pPr>
            <a:r>
              <a:rPr lang="zh-CN" altLang="en-US" sz="2000" dirty="0" smtClean="0"/>
              <a:t>读取地址为                      </a:t>
            </a:r>
            <a:endParaRPr lang="en-US" altLang="zh-CN" sz="2000" dirty="0" smtClean="0"/>
          </a:p>
          <a:p>
            <a:pPr lvl="2">
              <a:defRPr/>
            </a:pPr>
            <a:r>
              <a:rPr lang="zh-CN" altLang="en-US" sz="2000" dirty="0" smtClean="0"/>
              <a:t>写入地址为 </a:t>
            </a:r>
            <a:endParaRPr lang="en-US" altLang="zh-CN" sz="2000" dirty="0" smtClean="0"/>
          </a:p>
          <a:p>
            <a:pPr lvl="1">
              <a:defRPr/>
            </a:pPr>
            <a:endParaRPr lang="en-US" altLang="zh-CN" sz="2400" i="1" dirty="0" smtClean="0"/>
          </a:p>
          <a:p>
            <a:pPr lvl="1">
              <a:defRPr/>
            </a:pPr>
            <a:endParaRPr lang="en-US" altLang="zh-CN" sz="2400" i="1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算法设计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标号</a:t>
            </a:r>
            <a:r>
              <a:rPr lang="en-US" altLang="zh-CN" dirty="0" smtClean="0"/>
              <a:t>/</a:t>
            </a:r>
            <a:r>
              <a:rPr lang="zh-CN" altLang="en-US" dirty="0" smtClean="0"/>
              <a:t>地址映射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719512" y="1124744"/>
          <a:ext cx="2068512" cy="676275"/>
        </p:xfrm>
        <a:graphic>
          <a:graphicData uri="http://schemas.openxmlformats.org/presentationml/2006/ole">
            <p:oleObj spid="_x0000_s23554" name="Equation" r:id="rId3" imgW="1320480" imgH="431640" progId="Equation.DSMT4">
              <p:embed/>
            </p:oleObj>
          </a:graphicData>
        </a:graphic>
      </p:graphicFrame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3491880" y="2132856"/>
          <a:ext cx="1008112" cy="235226"/>
        </p:xfrm>
        <a:graphic>
          <a:graphicData uri="http://schemas.openxmlformats.org/presentationml/2006/ole">
            <p:oleObj spid="_x0000_s23556" name="Equation" r:id="rId4" imgW="761760" imgH="177480" progId="Equation.DSMT4">
              <p:embed/>
            </p:oleObj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2035175" y="2420938"/>
          <a:ext cx="4249738" cy="1106487"/>
        </p:xfrm>
        <a:graphic>
          <a:graphicData uri="http://schemas.openxmlformats.org/presentationml/2006/ole">
            <p:oleObj spid="_x0000_s23558" name="Equation" r:id="rId5" imgW="3314520" imgH="863280" progId="Equation.DSMT4">
              <p:embed/>
            </p:oleObj>
          </a:graphicData>
        </a:graphic>
      </p:graphicFrame>
      <p:graphicFrame>
        <p:nvGraphicFramePr>
          <p:cNvPr id="23559" name="Object 7"/>
          <p:cNvGraphicFramePr>
            <a:graphicFrameLocks noChangeAspect="1"/>
          </p:cNvGraphicFramePr>
          <p:nvPr/>
        </p:nvGraphicFramePr>
        <p:xfrm>
          <a:off x="6012160" y="4437112"/>
          <a:ext cx="973138" cy="279400"/>
        </p:xfrm>
        <a:graphic>
          <a:graphicData uri="http://schemas.openxmlformats.org/presentationml/2006/ole">
            <p:oleObj spid="_x0000_s23559" name="Equation" r:id="rId6" imgW="622080" imgH="177480" progId="Equation.DSMT4">
              <p:embed/>
            </p:oleObj>
          </a:graphicData>
        </a:graphic>
      </p:graphicFrame>
      <p:graphicFrame>
        <p:nvGraphicFramePr>
          <p:cNvPr id="23563" name="Object 11"/>
          <p:cNvGraphicFramePr>
            <a:graphicFrameLocks noChangeAspect="1"/>
          </p:cNvGraphicFramePr>
          <p:nvPr/>
        </p:nvGraphicFramePr>
        <p:xfrm>
          <a:off x="3347864" y="5589240"/>
          <a:ext cx="3421062" cy="358775"/>
        </p:xfrm>
        <a:graphic>
          <a:graphicData uri="http://schemas.openxmlformats.org/presentationml/2006/ole">
            <p:oleObj spid="_x0000_s23563" name="Equation" r:id="rId7" imgW="2184120" imgH="228600" progId="Equation.DSMT4">
              <p:embed/>
            </p:oleObj>
          </a:graphicData>
        </a:graphic>
      </p:graphicFrame>
      <p:graphicFrame>
        <p:nvGraphicFramePr>
          <p:cNvPr id="23564" name="Object 12"/>
          <p:cNvGraphicFramePr>
            <a:graphicFrameLocks noChangeAspect="1"/>
          </p:cNvGraphicFramePr>
          <p:nvPr/>
        </p:nvGraphicFramePr>
        <p:xfrm>
          <a:off x="3203848" y="6021288"/>
          <a:ext cx="200025" cy="220662"/>
        </p:xfrm>
        <a:graphic>
          <a:graphicData uri="http://schemas.openxmlformats.org/presentationml/2006/ole">
            <p:oleObj spid="_x0000_s23564" name="Equation" r:id="rId8" imgW="126720" imgH="139680" progId="Equation.DSMT4">
              <p:embed/>
            </p:oleObj>
          </a:graphicData>
        </a:graphic>
      </p:graphicFrame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2133</TotalTime>
  <Words>999</Words>
  <Application>Microsoft Office PowerPoint</Application>
  <PresentationFormat>全屏显示(4:3)</PresentationFormat>
  <Paragraphs>167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Office 主题</vt:lpstr>
      <vt:lpstr>SmartDraw</vt:lpstr>
      <vt:lpstr>Equation</vt:lpstr>
      <vt:lpstr>MathType 6.0 Equation</vt:lpstr>
      <vt:lpstr>FIR单元参考设计</vt:lpstr>
      <vt:lpstr>内 容</vt:lpstr>
      <vt:lpstr>设计需求— 时序</vt:lpstr>
      <vt:lpstr>设计需求— 电路结构</vt:lpstr>
      <vt:lpstr>设计需求—重用和扩展</vt:lpstr>
      <vt:lpstr>扩展—并发计算的脉动滤波阵列</vt:lpstr>
      <vt:lpstr>扩展—自适应滤波器的滤波执行单元</vt:lpstr>
      <vt:lpstr>算法设计—理论算法</vt:lpstr>
      <vt:lpstr>算法设计—标号/地址映射</vt:lpstr>
      <vt:lpstr>数据RAM读写地址举例</vt:lpstr>
      <vt:lpstr>算法设计—定点策略</vt:lpstr>
      <vt:lpstr>电路结构—读写控制器模块结构</vt:lpstr>
      <vt:lpstr>电路结构—读写控制器流水线对齐</vt:lpstr>
      <vt:lpstr>电路结构—读写控制器时序举例</vt:lpstr>
      <vt:lpstr>电路结构—乘法累加器</vt:lpstr>
      <vt:lpstr>设计验证</vt:lpstr>
      <vt:lpstr>设计验证—Matlab配置</vt:lpstr>
      <vt:lpstr>设计验证—Testbench和RTL配置</vt:lpstr>
      <vt:lpstr>设计验证-ModelSim仿真</vt:lpstr>
      <vt:lpstr>设计验证-SignalTAP导出数据</vt:lpstr>
      <vt:lpstr>That’s All  &amp;  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可综合 RTL Testbench</dc:title>
  <cp:lastModifiedBy>duwt_win7</cp:lastModifiedBy>
  <cp:revision>222</cp:revision>
  <dcterms:modified xsi:type="dcterms:W3CDTF">2013-03-08T02:57:34Z</dcterms:modified>
</cp:coreProperties>
</file>