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>
            <a:lvl1pPr>
              <a:defRPr baseline="0">
                <a:latin typeface="Times New Roman" pitchFamily="18" charset="0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>
            <a:lvl1pPr>
              <a:defRPr baseline="0">
                <a:latin typeface="Times New Roman" pitchFamily="18" charset="0"/>
                <a:ea typeface="微软雅黑" pitchFamily="34" charset="-122"/>
              </a:defRPr>
            </a:lvl1pPr>
            <a:lvl2pPr>
              <a:defRPr baseline="0">
                <a:latin typeface="Times New Roman" pitchFamily="18" charset="0"/>
                <a:ea typeface="微软雅黑" pitchFamily="34" charset="-122"/>
              </a:defRPr>
            </a:lvl2pPr>
            <a:lvl3pPr>
              <a:defRPr baseline="0">
                <a:latin typeface="Times New Roman" pitchFamily="18" charset="0"/>
                <a:ea typeface="微软雅黑" pitchFamily="34" charset="-122"/>
              </a:defRPr>
            </a:lvl3pPr>
            <a:lvl4pPr>
              <a:defRPr baseline="0">
                <a:latin typeface="Times New Roman" pitchFamily="18" charset="0"/>
                <a:ea typeface="微软雅黑" pitchFamily="34" charset="-122"/>
              </a:defRPr>
            </a:lvl4pPr>
            <a:lvl5pPr>
              <a:defRPr baseline="0">
                <a:latin typeface="Times New Roman" pitchFamily="18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95536" y="1124744"/>
            <a:ext cx="8352928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可综合 </a:t>
            </a:r>
            <a:r>
              <a:rPr lang="en-US" altLang="zh-CN" dirty="0" smtClean="0"/>
              <a:t>RTL </a:t>
            </a:r>
            <a:r>
              <a:rPr lang="en-US" altLang="zh-CN" dirty="0" err="1" smtClean="0"/>
              <a:t>Testbench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杜伟韬 </a:t>
            </a:r>
            <a:r>
              <a:rPr lang="en-US" altLang="zh-CN" dirty="0" smtClean="0"/>
              <a:t>duweitao@cuc.edu.cn</a:t>
            </a:r>
          </a:p>
          <a:p>
            <a:r>
              <a:rPr lang="zh-CN" altLang="en-US" dirty="0" smtClean="0"/>
              <a:t>广播电视数字化工程中心</a:t>
            </a:r>
            <a:endParaRPr lang="en-US" altLang="zh-CN" dirty="0" smtClean="0"/>
          </a:p>
          <a:p>
            <a:r>
              <a:rPr lang="zh-CN" altLang="en-US" dirty="0" smtClean="0"/>
              <a:t>中国传媒大学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Matlab</a:t>
            </a:r>
            <a:r>
              <a:rPr lang="en-US" altLang="zh-CN" dirty="0" smtClean="0"/>
              <a:t> </a:t>
            </a:r>
            <a:r>
              <a:rPr lang="zh-CN" altLang="en-US" dirty="0" smtClean="0"/>
              <a:t>数据导入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Matlab</a:t>
            </a:r>
            <a:r>
              <a:rPr lang="en-US" altLang="zh-CN" dirty="0" smtClean="0"/>
              <a:t> &gt; File &gt; Import Data</a:t>
            </a:r>
          </a:p>
          <a:p>
            <a:r>
              <a:rPr lang="zh-CN" altLang="en-US" dirty="0" smtClean="0"/>
              <a:t>选择 </a:t>
            </a:r>
            <a:r>
              <a:rPr lang="en-US" altLang="zh-CN" dirty="0" err="1" smtClean="0"/>
              <a:t>ModelSim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或  </a:t>
            </a:r>
            <a:r>
              <a:rPr lang="en-US" altLang="zh-CN" dirty="0" err="1" smtClean="0"/>
              <a:t>SignalTAP</a:t>
            </a:r>
            <a:r>
              <a:rPr lang="en-US" altLang="zh-CN" dirty="0" smtClean="0"/>
              <a:t> </a:t>
            </a:r>
            <a:r>
              <a:rPr lang="zh-CN" altLang="en-US" dirty="0" smtClean="0"/>
              <a:t>生成的文件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21505" name="Picture 1" descr="C:\Users\duwt_win7\AppData\Roaming\Tencent\Users\1024670978\QQ\WinTemp\RichOle\T_0{%G5@LF8C04KV5TO7`7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492896"/>
            <a:ext cx="5832648" cy="35296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数据分析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使用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进行分析</a:t>
            </a:r>
            <a:endParaRPr lang="en-US" altLang="zh-CN" dirty="0" smtClean="0"/>
          </a:p>
          <a:p>
            <a:r>
              <a:rPr lang="zh-CN" altLang="en-US" dirty="0" smtClean="0"/>
              <a:t>例如，绘制时域、频域曲线</a:t>
            </a:r>
            <a:endParaRPr lang="zh-CN" altLang="en-US" dirty="0"/>
          </a:p>
        </p:txBody>
      </p:sp>
      <p:pic>
        <p:nvPicPr>
          <p:cNvPr id="22529" name="Picture 1" descr="C:\Users\duwt_win7\AppData\Roaming\Tencent\Users\1024670978\QQ\WinTemp\RichOle\ULJ(H)}PQYY@QBAW}A0$$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068960"/>
            <a:ext cx="4097007" cy="1944216"/>
          </a:xfrm>
          <a:prstGeom prst="rect">
            <a:avLst/>
          </a:prstGeom>
          <a:noFill/>
        </p:spPr>
      </p:pic>
      <p:pic>
        <p:nvPicPr>
          <p:cNvPr id="22530" name="Picture 2" descr="C:\Users\duwt_win7\AppData\Roaming\Tencent\Users\1024670978\QQ\WinTemp\RichOle\WTX2W`0AGMG]3T]E5WTCY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068960"/>
            <a:ext cx="4140459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内 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设计需求</a:t>
            </a:r>
            <a:endParaRPr lang="en-US" altLang="zh-CN" dirty="0" smtClean="0"/>
          </a:p>
          <a:p>
            <a:r>
              <a:rPr lang="zh-CN" altLang="en-US" dirty="0" smtClean="0"/>
              <a:t>电路</a:t>
            </a:r>
            <a:r>
              <a:rPr lang="zh-CN" altLang="en-US" dirty="0" smtClean="0"/>
              <a:t>结构</a:t>
            </a:r>
            <a:endParaRPr lang="en-US" altLang="zh-CN" dirty="0" smtClean="0"/>
          </a:p>
          <a:p>
            <a:r>
              <a:rPr lang="zh-CN" altLang="en-US" dirty="0" smtClean="0"/>
              <a:t>接口时序</a:t>
            </a:r>
            <a:endParaRPr lang="en-US" altLang="zh-CN" dirty="0" smtClean="0"/>
          </a:p>
          <a:p>
            <a:r>
              <a:rPr lang="zh-CN" altLang="en-US" dirty="0" smtClean="0"/>
              <a:t>数据</a:t>
            </a:r>
            <a:r>
              <a:rPr lang="zh-CN" altLang="en-US" dirty="0" smtClean="0"/>
              <a:t>自动生成</a:t>
            </a:r>
            <a:endParaRPr lang="en-US" altLang="zh-CN" dirty="0" smtClean="0"/>
          </a:p>
          <a:p>
            <a:r>
              <a:rPr lang="zh-CN" altLang="en-US" dirty="0" smtClean="0"/>
              <a:t>仿真数据导出</a:t>
            </a:r>
            <a:endParaRPr lang="en-US" altLang="zh-CN" dirty="0" smtClean="0"/>
          </a:p>
          <a:p>
            <a:r>
              <a:rPr lang="zh-CN" altLang="en-US" dirty="0" smtClean="0"/>
              <a:t>电路板数据采集、导出</a:t>
            </a:r>
            <a:endParaRPr lang="en-US" altLang="zh-CN" dirty="0" smtClean="0"/>
          </a:p>
          <a:p>
            <a:r>
              <a:rPr lang="en-US" altLang="zh-CN" dirty="0" err="1" smtClean="0"/>
              <a:t>Matlab</a:t>
            </a:r>
            <a:r>
              <a:rPr lang="en-US" altLang="zh-CN" dirty="0" smtClean="0"/>
              <a:t> </a:t>
            </a:r>
            <a:r>
              <a:rPr lang="zh-CN" altLang="en-US" dirty="0" smtClean="0"/>
              <a:t>数据导入</a:t>
            </a:r>
            <a:endParaRPr lang="en-US" altLang="zh-CN" dirty="0" smtClean="0"/>
          </a:p>
          <a:p>
            <a:r>
              <a:rPr lang="zh-CN" altLang="en-US" dirty="0" smtClean="0"/>
              <a:t>数据分析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设计需求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设计一个可综合的</a:t>
            </a:r>
            <a:r>
              <a:rPr lang="en-US" altLang="zh-CN" dirty="0" err="1" smtClean="0"/>
              <a:t>Testbench</a:t>
            </a:r>
            <a:r>
              <a:rPr lang="zh-CN" altLang="en-US" dirty="0" smtClean="0"/>
              <a:t>电路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可由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自动生成数据信号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能够以不同速率播出数据信号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可以从</a:t>
            </a:r>
            <a:r>
              <a:rPr lang="en-US" altLang="zh-CN" dirty="0" err="1" smtClean="0"/>
              <a:t>ModelSim</a:t>
            </a:r>
            <a:r>
              <a:rPr lang="zh-CN" altLang="en-US" dirty="0" smtClean="0"/>
              <a:t>导出结果数据至</a:t>
            </a:r>
            <a:r>
              <a:rPr lang="en-US" altLang="zh-CN" dirty="0" err="1" smtClean="0"/>
              <a:t>Matlab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可以从电路板中导出数据至</a:t>
            </a:r>
            <a:r>
              <a:rPr lang="en-US" altLang="zh-CN" dirty="0" err="1" smtClean="0"/>
              <a:t>Matlab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电路结构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211257" y="1412776"/>
          <a:ext cx="8321183" cy="3126085"/>
        </p:xfrm>
        <a:graphic>
          <a:graphicData uri="http://schemas.openxmlformats.org/presentationml/2006/ole">
            <p:oleObj spid="_x0000_s1026" name="SmartDraw" r:id="rId3" imgW="4590000" imgH="1723320" progId="SmartDraw.2">
              <p:embed/>
            </p:oleObj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457200" y="4725144"/>
            <a:ext cx="8229600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数据生成模块由两级计数器构成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3200" dirty="0" smtClean="0">
                <a:latin typeface="Times New Roman" pitchFamily="18" charset="0"/>
                <a:ea typeface="微软雅黑" pitchFamily="34" charset="-122"/>
              </a:rPr>
              <a:t>数据输出模块由一级带使能的计数器构成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接口</a:t>
            </a:r>
            <a:r>
              <a:rPr lang="zh-CN" altLang="en-US" dirty="0" smtClean="0"/>
              <a:t>时序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DUT</a:t>
            </a:r>
            <a:r>
              <a:rPr lang="zh-CN" altLang="en-US" dirty="0" smtClean="0"/>
              <a:t>的输入数据和输出数据均由使能信号驱动</a:t>
            </a:r>
            <a:endParaRPr lang="en-US" altLang="zh-CN" dirty="0" smtClean="0"/>
          </a:p>
          <a:p>
            <a:r>
              <a:rPr lang="en-US" altLang="zh-CN" dirty="0" smtClean="0"/>
              <a:t>DUT</a:t>
            </a:r>
            <a:r>
              <a:rPr lang="zh-CN" altLang="en-US" dirty="0" smtClean="0"/>
              <a:t>输入数据的速率通过</a:t>
            </a:r>
            <a:r>
              <a:rPr lang="en-US" altLang="zh-CN" dirty="0" err="1" smtClean="0"/>
              <a:t>Verilog</a:t>
            </a:r>
            <a:r>
              <a:rPr lang="zh-CN" altLang="en-US" smtClean="0"/>
              <a:t>参数配置</a:t>
            </a:r>
            <a:endParaRPr lang="zh-CN" altLang="en-US" dirty="0"/>
          </a:p>
        </p:txBody>
      </p:sp>
      <p:graphicFrame>
        <p:nvGraphicFramePr>
          <p:cNvPr id="18434" name="内容占位符 3"/>
          <p:cNvGraphicFramePr>
            <a:graphicFrameLocks noChangeAspect="1"/>
          </p:cNvGraphicFramePr>
          <p:nvPr/>
        </p:nvGraphicFramePr>
        <p:xfrm>
          <a:off x="539552" y="3429000"/>
          <a:ext cx="8162925" cy="2262188"/>
        </p:xfrm>
        <a:graphic>
          <a:graphicData uri="http://schemas.openxmlformats.org/presentationml/2006/ole">
            <p:oleObj spid="_x0000_s18434" name="SmartDraw" r:id="rId3" imgW="6716160" imgH="1860480" progId="SmartDraw.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数据自动生成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8024" y="1556792"/>
            <a:ext cx="3898776" cy="4680520"/>
          </a:xfrm>
        </p:spPr>
        <p:txBody>
          <a:bodyPr/>
          <a:lstStyle/>
          <a:p>
            <a:r>
              <a:rPr lang="zh-CN" altLang="en-US" dirty="0" smtClean="0"/>
              <a:t>使用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的文本打印功能</a:t>
            </a:r>
            <a:endParaRPr lang="en-US" altLang="zh-CN" dirty="0" smtClean="0"/>
          </a:p>
          <a:p>
            <a:r>
              <a:rPr lang="zh-CN" altLang="en-US" dirty="0" smtClean="0"/>
              <a:t>将</a:t>
            </a:r>
            <a:r>
              <a:rPr lang="en-US" altLang="zh-CN" dirty="0" err="1" smtClean="0"/>
              <a:t>matlab</a:t>
            </a:r>
            <a:r>
              <a:rPr lang="zh-CN" altLang="en-US" dirty="0" smtClean="0"/>
              <a:t>中的数据矢量，按照生成</a:t>
            </a:r>
            <a:r>
              <a:rPr lang="en-US" altLang="zh-CN" dirty="0" smtClean="0"/>
              <a:t>ROM</a:t>
            </a:r>
            <a:r>
              <a:rPr lang="zh-CN" altLang="en-US" dirty="0" smtClean="0"/>
              <a:t>模块的</a:t>
            </a:r>
            <a:r>
              <a:rPr lang="en-US" altLang="zh-CN" dirty="0" err="1" smtClean="0"/>
              <a:t>verilog</a:t>
            </a:r>
            <a:r>
              <a:rPr lang="zh-CN" altLang="en-US" dirty="0" smtClean="0"/>
              <a:t>语法格式打印</a:t>
            </a:r>
            <a:endParaRPr lang="en-US" altLang="zh-CN" dirty="0" smtClean="0"/>
          </a:p>
          <a:p>
            <a:r>
              <a:rPr lang="zh-CN" altLang="en-US" dirty="0" smtClean="0"/>
              <a:t>生成一个</a:t>
            </a:r>
            <a:r>
              <a:rPr lang="en-US" altLang="zh-CN" dirty="0" smtClean="0"/>
              <a:t>ROM</a:t>
            </a:r>
            <a:r>
              <a:rPr lang="zh-CN" altLang="en-US" dirty="0" smtClean="0"/>
              <a:t>的</a:t>
            </a:r>
            <a:r>
              <a:rPr lang="en-US" altLang="zh-CN" dirty="0" smtClean="0"/>
              <a:t>module</a:t>
            </a:r>
            <a:r>
              <a:rPr lang="zh-CN" altLang="en-US" dirty="0" smtClean="0"/>
              <a:t>代码</a:t>
            </a:r>
            <a:endParaRPr lang="zh-CN" altLang="en-US" dirty="0"/>
          </a:p>
        </p:txBody>
      </p:sp>
      <p:graphicFrame>
        <p:nvGraphicFramePr>
          <p:cNvPr id="2050" name="内容占位符 3"/>
          <p:cNvGraphicFramePr>
            <a:graphicFrameLocks noChangeAspect="1"/>
          </p:cNvGraphicFramePr>
          <p:nvPr/>
        </p:nvGraphicFramePr>
        <p:xfrm>
          <a:off x="179512" y="1772816"/>
          <a:ext cx="4688445" cy="4466977"/>
        </p:xfrm>
        <a:graphic>
          <a:graphicData uri="http://schemas.openxmlformats.org/presentationml/2006/ole">
            <p:oleObj spid="_x0000_s2050" name="SmartDraw" r:id="rId3" imgW="2834640" imgH="2701800" progId="SmartDraw.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ModelSim</a:t>
            </a:r>
            <a:r>
              <a:rPr lang="en-US" altLang="zh-CN" dirty="0" smtClean="0"/>
              <a:t> </a:t>
            </a:r>
            <a:r>
              <a:rPr lang="zh-CN" altLang="en-US" dirty="0" smtClean="0"/>
              <a:t>环境下 仿真数据导出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440160"/>
          </a:xfrm>
        </p:spPr>
        <p:txBody>
          <a:bodyPr/>
          <a:lstStyle/>
          <a:p>
            <a:r>
              <a:rPr lang="en-US" altLang="zh-CN" dirty="0" err="1" smtClean="0"/>
              <a:t>ModelSim</a:t>
            </a:r>
            <a:r>
              <a:rPr lang="en-US" altLang="zh-CN" dirty="0" smtClean="0"/>
              <a:t> &gt; View &gt; Memory List</a:t>
            </a:r>
            <a:endParaRPr lang="zh-CN" altLang="en-US" dirty="0"/>
          </a:p>
        </p:txBody>
      </p:sp>
      <p:pic>
        <p:nvPicPr>
          <p:cNvPr id="4097" name="Picture 1" descr="C:\Users\duwt_win7\AppData\Roaming\Tencent\Users\1024670978\QQ\WinTemp\RichOle\3QX[1IL)A}RM29)QTP)4)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8439150" cy="1752600"/>
          </a:xfrm>
          <a:prstGeom prst="rect">
            <a:avLst/>
          </a:prstGeom>
          <a:noFill/>
        </p:spPr>
      </p:pic>
      <p:pic>
        <p:nvPicPr>
          <p:cNvPr id="4098" name="Picture 2" descr="C:\Users\duwt_win7\AppData\Roaming\Tencent\Users\1024670978\QQ\WinTemp\RichOle\E9%E_QX56~K_DFZR63D)N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64983"/>
            <a:ext cx="2759993" cy="3432369"/>
          </a:xfrm>
          <a:prstGeom prst="rect">
            <a:avLst/>
          </a:prstGeom>
          <a:noFill/>
        </p:spPr>
      </p:pic>
      <p:sp>
        <p:nvSpPr>
          <p:cNvPr id="6" name="内容占位符 2"/>
          <p:cNvSpPr txBox="1">
            <a:spLocks/>
          </p:cNvSpPr>
          <p:nvPr/>
        </p:nvSpPr>
        <p:spPr>
          <a:xfrm>
            <a:off x="3275856" y="3933056"/>
            <a:ext cx="5400600" cy="244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右键</a:t>
            </a:r>
            <a:r>
              <a:rPr lang="en-US" altLang="zh-CN" sz="3200" noProof="0" dirty="0" smtClean="0">
                <a:latin typeface="Times New Roman" pitchFamily="18" charset="0"/>
                <a:ea typeface="微软雅黑" pitchFamily="34" charset="-122"/>
              </a:rPr>
              <a:t> &gt; export data pattern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3200" dirty="0" smtClean="0">
                <a:latin typeface="Times New Roman" pitchFamily="18" charset="0"/>
                <a:ea typeface="微软雅黑" pitchFamily="34" charset="-122"/>
              </a:rPr>
              <a:t>保存到文件</a:t>
            </a:r>
            <a:endParaRPr lang="en-US" altLang="zh-CN" sz="3200" noProof="0" dirty="0" smtClean="0">
              <a:latin typeface="Times New Roman" pitchFamily="18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电路板数据采集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Signal TAP </a:t>
            </a:r>
            <a:r>
              <a:rPr lang="zh-CN" altLang="en-US" dirty="0" smtClean="0"/>
              <a:t>工具</a:t>
            </a:r>
            <a:endParaRPr lang="en-US" altLang="zh-CN" dirty="0" smtClean="0"/>
          </a:p>
          <a:p>
            <a:r>
              <a:rPr lang="zh-CN" altLang="en-US" dirty="0" smtClean="0"/>
              <a:t>分段采集，段长度为</a:t>
            </a:r>
            <a:r>
              <a:rPr lang="en-US" altLang="zh-CN" dirty="0" smtClean="0"/>
              <a:t>1</a:t>
            </a:r>
          </a:p>
          <a:p>
            <a:r>
              <a:rPr lang="zh-CN" altLang="en-US" dirty="0" smtClean="0"/>
              <a:t>使用输出使能信号，高电平触发</a:t>
            </a:r>
            <a:endParaRPr lang="en-US" altLang="zh-CN" dirty="0" smtClean="0"/>
          </a:p>
        </p:txBody>
      </p:sp>
      <p:pic>
        <p:nvPicPr>
          <p:cNvPr id="19457" name="Picture 1" descr="C:\Users\duwt_win7\AppData\Roaming\Tencent\Users\1024670978\QQ\WinTemp\RichOle\9}Z5U3OJFM7J4_VJ$10$F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814" y="3065512"/>
            <a:ext cx="8248650" cy="1371600"/>
          </a:xfrm>
          <a:prstGeom prst="rect">
            <a:avLst/>
          </a:prstGeom>
          <a:noFill/>
        </p:spPr>
      </p:pic>
      <p:pic>
        <p:nvPicPr>
          <p:cNvPr id="19458" name="Picture 2" descr="C:\Users\duwt_win7\AppData\Roaming\Tencent\Users\1024670978\QQ\WinTemp\RichOle\48YXW)REVF399C6TE%UVAA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365104"/>
            <a:ext cx="8086725" cy="1504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电路板数据导出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96855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Signal TAP</a:t>
            </a:r>
          </a:p>
          <a:p>
            <a:pPr lvl="1"/>
            <a:r>
              <a:rPr lang="zh-CN" altLang="en-US" sz="2400" dirty="0" smtClean="0"/>
              <a:t>右键 </a:t>
            </a:r>
            <a:r>
              <a:rPr lang="en-US" altLang="zh-CN" sz="2400" dirty="0" smtClean="0"/>
              <a:t>&gt; Create Signal TAP II List File</a:t>
            </a:r>
          </a:p>
          <a:p>
            <a:pPr lvl="1"/>
            <a:r>
              <a:rPr lang="zh-CN" altLang="en-US" sz="2400" dirty="0" smtClean="0"/>
              <a:t>使用 带有 列操作 功能的文本编辑器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去除无关的数据列和文件头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保留有效的数据列</a:t>
            </a:r>
            <a:endParaRPr lang="en-US" altLang="zh-CN" sz="2400" dirty="0" smtClean="0"/>
          </a:p>
          <a:p>
            <a:endParaRPr lang="zh-CN" altLang="en-US" sz="2800" dirty="0"/>
          </a:p>
        </p:txBody>
      </p:sp>
      <p:pic>
        <p:nvPicPr>
          <p:cNvPr id="20481" name="Picture 1" descr="C:\Users\duwt_win7\AppData\Roaming\Tencent\Users\1024670978\QQ\WinTemp\RichOle\AD90~VP)($YA]IOMF`$%P)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268760"/>
            <a:ext cx="2390775" cy="3667125"/>
          </a:xfrm>
          <a:prstGeom prst="rect">
            <a:avLst/>
          </a:prstGeom>
          <a:noFill/>
        </p:spPr>
      </p:pic>
      <p:sp>
        <p:nvSpPr>
          <p:cNvPr id="5" name="椭圆 4"/>
          <p:cNvSpPr/>
          <p:nvPr/>
        </p:nvSpPr>
        <p:spPr>
          <a:xfrm>
            <a:off x="6948264" y="3284984"/>
            <a:ext cx="792088" cy="18002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250</Words>
  <Application>Microsoft Office PowerPoint</Application>
  <PresentationFormat>全屏显示(4:3)</PresentationFormat>
  <Paragraphs>50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SmartDraw</vt:lpstr>
      <vt:lpstr>可综合 RTL Testbench</vt:lpstr>
      <vt:lpstr>内 容</vt:lpstr>
      <vt:lpstr>设计需求</vt:lpstr>
      <vt:lpstr>电路结构</vt:lpstr>
      <vt:lpstr>接口时序</vt:lpstr>
      <vt:lpstr>数据自动生成</vt:lpstr>
      <vt:lpstr>ModelSim 环境下 仿真数据导出</vt:lpstr>
      <vt:lpstr>电路板数据采集</vt:lpstr>
      <vt:lpstr>电路板数据导出</vt:lpstr>
      <vt:lpstr>Matlab 数据导入</vt:lpstr>
      <vt:lpstr>数据分析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可综合 RTL Testbench</dc:title>
  <cp:lastModifiedBy>duwt_win7</cp:lastModifiedBy>
  <cp:revision>20</cp:revision>
  <dcterms:modified xsi:type="dcterms:W3CDTF">2013-02-04T07:18:27Z</dcterms:modified>
</cp:coreProperties>
</file>